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5" r:id="rId3"/>
    <p:sldId id="276" r:id="rId4"/>
    <p:sldId id="277" r:id="rId5"/>
    <p:sldId id="279" r:id="rId6"/>
    <p:sldId id="280" r:id="rId7"/>
    <p:sldId id="281" r:id="rId8"/>
    <p:sldId id="284" r:id="rId9"/>
    <p:sldId id="282" r:id="rId10"/>
    <p:sldId id="285" r:id="rId11"/>
    <p:sldId id="283" r:id="rId12"/>
    <p:sldId id="287" r:id="rId13"/>
    <p:sldId id="286" r:id="rId14"/>
    <p:sldId id="256" r:id="rId15"/>
    <p:sldId id="257" r:id="rId16"/>
    <p:sldId id="258" r:id="rId17"/>
    <p:sldId id="259" r:id="rId18"/>
    <p:sldId id="260" r:id="rId19"/>
    <p:sldId id="261" r:id="rId20"/>
    <p:sldId id="262" r:id="rId21"/>
    <p:sldId id="263" r:id="rId22"/>
    <p:sldId id="265" r:id="rId23"/>
    <p:sldId id="274" r:id="rId24"/>
    <p:sldId id="266" r:id="rId25"/>
    <p:sldId id="267" r:id="rId26"/>
    <p:sldId id="268" r:id="rId27"/>
    <p:sldId id="273" r:id="rId28"/>
    <p:sldId id="269"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17" name="16 Marcador de pie de página"/>
          <p:cNvSpPr>
            <a:spLocks noGrp="1"/>
          </p:cNvSpPr>
          <p:nvPr>
            <p:ph type="ftr" sz="quarter" idx="11"/>
          </p:nvPr>
        </p:nvSpPr>
        <p:spPr/>
        <p:txBody>
          <a:bodyPr/>
          <a:lstStyle/>
          <a:p>
            <a:endParaRPr lang="es-E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16FDF-E570-4DD9-A62A-4E24B3A7843E}" type="slidenum">
              <a:rPr lang="es-ES" smtClean="0"/>
              <a:pPr/>
              <a:t>‹Nº›</a:t>
            </a:fld>
            <a:endParaRPr lang="es-E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3216FDF-E570-4DD9-A62A-4E24B3A7843E}"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A3216FDF-E570-4DD9-A62A-4E24B3A7843E}" type="slidenum">
              <a:rPr lang="es-ES" smtClean="0"/>
              <a:pPr/>
              <a:t>‹Nº›</a:t>
            </a:fld>
            <a:endParaRPr lang="es-E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4361688" y="1026372"/>
            <a:ext cx="457200" cy="441325"/>
          </a:xfrm>
        </p:spPr>
        <p:txBody>
          <a:bodyPr/>
          <a:lstStyle/>
          <a:p>
            <a:fld id="{A3216FDF-E570-4DD9-A62A-4E24B3A7843E}" type="slidenum">
              <a:rPr lang="es-ES" smtClean="0"/>
              <a:pPr/>
              <a:t>‹Nº›</a:t>
            </a:fld>
            <a:endParaRPr lang="es-E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ES"/>
          </a:p>
        </p:txBody>
      </p:sp>
      <p:sp>
        <p:nvSpPr>
          <p:cNvPr id="4" name="3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216FDF-E570-4DD9-A62A-4E24B3A7843E}" type="slidenum">
              <a:rPr lang="es-ES" smtClean="0"/>
              <a:pPr/>
              <a:t>‹Nº›</a:t>
            </a:fld>
            <a:endParaRPr lang="es-E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B2AFB917-7A85-401E-9D41-C43AF83A770D}" type="datetimeFigureOut">
              <a:rPr lang="es-ES" smtClean="0"/>
              <a:pPr/>
              <a:t>30/01/2020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3216FDF-E570-4DD9-A62A-4E24B3A7843E}" type="slidenum">
              <a:rPr lang="es-ES" smtClean="0"/>
              <a:pPr/>
              <a:t>‹Nº›</a:t>
            </a:fld>
            <a:endParaRPr lang="es-E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8" name="7 Marcador de pie de página"/>
          <p:cNvSpPr>
            <a:spLocks noGrp="1"/>
          </p:cNvSpPr>
          <p:nvPr>
            <p:ph type="ftr" sz="quarter" idx="11"/>
          </p:nvPr>
        </p:nvSpPr>
        <p:spPr>
          <a:xfrm>
            <a:off x="304800" y="6409944"/>
            <a:ext cx="3581400" cy="365760"/>
          </a:xfrm>
        </p:spPr>
        <p:txBody>
          <a:bodyPr/>
          <a:lstStyle/>
          <a:p>
            <a:endParaRPr lang="es-E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A3216FDF-E570-4DD9-A62A-4E24B3A7843E}" type="slidenum">
              <a:rPr lang="es-ES" smtClean="0"/>
              <a:pPr/>
              <a:t>‹Nº›</a:t>
            </a:fld>
            <a:endParaRPr lang="es-E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a:xfrm>
            <a:off x="4343400" y="1036020"/>
            <a:ext cx="457200" cy="441325"/>
          </a:xfrm>
        </p:spPr>
        <p:txBody>
          <a:bodyPr/>
          <a:lstStyle/>
          <a:p>
            <a:fld id="{A3216FDF-E570-4DD9-A62A-4E24B3A7843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A3216FDF-E570-4DD9-A62A-4E24B3A7843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216FDF-E570-4DD9-A62A-4E24B3A7843E}" type="slidenum">
              <a:rPr lang="es-ES" smtClean="0"/>
              <a:pPr/>
              <a:t>‹Nº›</a:t>
            </a:fld>
            <a:endParaRPr lang="es-E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B2AFB917-7A85-401E-9D41-C43AF83A770D}" type="datetimeFigureOut">
              <a:rPr lang="es-ES" smtClean="0"/>
              <a:pPr/>
              <a:t>30/01/2020</a:t>
            </a:fld>
            <a:endParaRPr lang="es-ES"/>
          </a:p>
        </p:txBody>
      </p:sp>
      <p:sp>
        <p:nvSpPr>
          <p:cNvPr id="6" name="5 Marcador de pie de página"/>
          <p:cNvSpPr>
            <a:spLocks noGrp="1"/>
          </p:cNvSpPr>
          <p:nvPr>
            <p:ph type="ftr" sz="quarter" idx="11"/>
          </p:nvPr>
        </p:nvSpPr>
        <p:spPr>
          <a:xfrm>
            <a:off x="301752" y="6410848"/>
            <a:ext cx="3383280" cy="365760"/>
          </a:xfrm>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A3216FDF-E570-4DD9-A62A-4E24B3A7843E}" type="slidenum">
              <a:rPr lang="es-ES" smtClean="0"/>
              <a:pPr/>
              <a:t>‹Nº›</a:t>
            </a:fld>
            <a:endParaRPr lang="es-E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B2AFB917-7A85-401E-9D41-C43AF83A770D}" type="datetimeFigureOut">
              <a:rPr lang="es-ES" smtClean="0"/>
              <a:pPr/>
              <a:t>30/01/2020</a:t>
            </a:fld>
            <a:endParaRPr lang="es-ES"/>
          </a:p>
        </p:txBody>
      </p:sp>
      <p:sp>
        <p:nvSpPr>
          <p:cNvPr id="6" name="5 Marcador de pie de página"/>
          <p:cNvSpPr>
            <a:spLocks noGrp="1"/>
          </p:cNvSpPr>
          <p:nvPr>
            <p:ph type="ftr" sz="quarter" idx="11"/>
          </p:nvPr>
        </p:nvSpPr>
        <p:spPr>
          <a:xfrm>
            <a:off x="301752" y="6410848"/>
            <a:ext cx="3584448" cy="36576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2AFB917-7A85-401E-9D41-C43AF83A770D}" type="datetimeFigureOut">
              <a:rPr lang="es-ES" smtClean="0"/>
              <a:pPr/>
              <a:t>30/01/2020</a:t>
            </a:fld>
            <a:endParaRPr lang="es-E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216FDF-E570-4DD9-A62A-4E24B3A7843E}" type="slidenum">
              <a:rPr lang="es-ES" smtClean="0"/>
              <a:pPr/>
              <a:t>‹Nº›</a:t>
            </a:fld>
            <a:endParaRPr lang="es-E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ACADEMIA\ESQUEMAS ARTE\pintura roman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cuments\ACADEMIA\ESQUEMAS ARTE\pintura neoclásic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Documents\ACADEMIA\ESQUEMAS ARTE\pintura romántic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ocuments\ACADEMIA\ESQUEMAS ARTE\pintura impresionist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cuments\ACADEMIA\ESQUEMAS ARTE\pintura postimpresionist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img_pintura_del_renacimiento_autores_y_obras_2060_apartado_1_orig.jpg"/>
          <p:cNvPicPr>
            <a:picLocks noChangeAspect="1"/>
          </p:cNvPicPr>
          <p:nvPr/>
        </p:nvPicPr>
        <p:blipFill>
          <a:blip r:embed="rId2"/>
          <a:stretch>
            <a:fillRect/>
          </a:stretch>
        </p:blipFill>
        <p:spPr>
          <a:xfrm>
            <a:off x="-34289" y="0"/>
            <a:ext cx="9178289" cy="6858000"/>
          </a:xfrm>
          <a:prstGeom prst="rect">
            <a:avLst/>
          </a:prstGeom>
        </p:spPr>
      </p:pic>
      <p:sp>
        <p:nvSpPr>
          <p:cNvPr id="2" name="1 Título"/>
          <p:cNvSpPr>
            <a:spLocks noGrp="1"/>
          </p:cNvSpPr>
          <p:nvPr>
            <p:ph type="ctrTitle"/>
          </p:nvPr>
        </p:nvSpPr>
        <p:spPr>
          <a:xfrm>
            <a:off x="0" y="0"/>
            <a:ext cx="6643702" cy="1785926"/>
          </a:xfrm>
        </p:spPr>
        <p:txBody>
          <a:bodyPr>
            <a:noAutofit/>
          </a:bodyPr>
          <a:lstStyle/>
          <a:p>
            <a:r>
              <a:rPr lang="es-ES" sz="3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rPr>
              <a:t>TUTORÍA COMENTARIO DE PINTURA</a:t>
            </a:r>
            <a:endParaRPr lang="es-ES" sz="37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stellar"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285728"/>
            <a:ext cx="8534400" cy="928694"/>
          </a:xfrm>
        </p:spPr>
        <p:txBody>
          <a:bodyPr>
            <a:normAutofit fontScale="90000"/>
          </a:bodyPr>
          <a:lstStyle/>
          <a:p>
            <a:r>
              <a:rPr lang="es-ES" b="1" dirty="0" smtClean="0"/>
              <a:t>METODOLOGÍA COMENTARIO DE PINTURA</a:t>
            </a:r>
            <a:endParaRPr lang="es-ES" b="1" dirty="0"/>
          </a:p>
        </p:txBody>
      </p:sp>
      <p:sp>
        <p:nvSpPr>
          <p:cNvPr id="3" name="2 Marcador de contenido"/>
          <p:cNvSpPr>
            <a:spLocks noGrp="1"/>
          </p:cNvSpPr>
          <p:nvPr>
            <p:ph sz="quarter" idx="1"/>
          </p:nvPr>
        </p:nvSpPr>
        <p:spPr/>
        <p:txBody>
          <a:bodyPr/>
          <a:lstStyle/>
          <a:p>
            <a:r>
              <a:rPr lang="es-ES" dirty="0" smtClean="0"/>
              <a:t>Identificación y clasificación de la obra</a:t>
            </a:r>
          </a:p>
          <a:p>
            <a:r>
              <a:rPr lang="es-ES" dirty="0" smtClean="0"/>
              <a:t>Análisis técnico y formal</a:t>
            </a:r>
          </a:p>
          <a:p>
            <a:pPr lvl="1"/>
            <a:r>
              <a:rPr lang="es-ES" dirty="0" smtClean="0"/>
              <a:t>Análisis temático</a:t>
            </a:r>
          </a:p>
          <a:p>
            <a:pPr lvl="1"/>
            <a:r>
              <a:rPr lang="es-ES" dirty="0" smtClean="0"/>
              <a:t>Conceptos técnicos: material, técnica, movimiento, luz, volumen, formas, etc.</a:t>
            </a:r>
          </a:p>
          <a:p>
            <a:r>
              <a:rPr lang="es-ES" dirty="0" smtClean="0"/>
              <a:t>Análisis estilístico </a:t>
            </a:r>
          </a:p>
          <a:p>
            <a:pPr lvl="1"/>
            <a:r>
              <a:rPr lang="es-ES" dirty="0" smtClean="0"/>
              <a:t>Relación con el periodo y otras obras del momento</a:t>
            </a:r>
          </a:p>
        </p:txBody>
      </p:sp>
      <p:pic>
        <p:nvPicPr>
          <p:cNvPr id="1027" name="Picture 3" descr="D:\Documents\208-2089238_painting-for-kids-paint-clipart.png"/>
          <p:cNvPicPr>
            <a:picLocks noChangeAspect="1" noChangeArrowheads="1"/>
          </p:cNvPicPr>
          <p:nvPr/>
        </p:nvPicPr>
        <p:blipFill>
          <a:blip r:embed="rId2" cstate="print"/>
          <a:srcRect/>
          <a:stretch>
            <a:fillRect/>
          </a:stretch>
        </p:blipFill>
        <p:spPr bwMode="auto">
          <a:xfrm>
            <a:off x="7105693" y="4682996"/>
            <a:ext cx="1681149" cy="16035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IDENTIFICACIÓN Y CLASIFICACIÓN</a:t>
            </a:r>
            <a:endParaRPr lang="es-ES" b="1" dirty="0"/>
          </a:p>
        </p:txBody>
      </p:sp>
      <p:sp>
        <p:nvSpPr>
          <p:cNvPr id="3" name="2 Marcador de contenido"/>
          <p:cNvSpPr>
            <a:spLocks noGrp="1"/>
          </p:cNvSpPr>
          <p:nvPr>
            <p:ph sz="quarter" idx="1"/>
          </p:nvPr>
        </p:nvSpPr>
        <p:spPr/>
        <p:txBody>
          <a:bodyPr/>
          <a:lstStyle/>
          <a:p>
            <a:r>
              <a:rPr lang="es-ES" dirty="0" smtClean="0"/>
              <a:t>Introducción </a:t>
            </a:r>
          </a:p>
          <a:p>
            <a:r>
              <a:rPr lang="es-ES" dirty="0" smtClean="0"/>
              <a:t>Definición y tipo de obra</a:t>
            </a:r>
          </a:p>
          <a:p>
            <a:pPr lvl="1"/>
            <a:r>
              <a:rPr lang="es-ES" dirty="0" smtClean="0"/>
              <a:t>Pintura mural</a:t>
            </a:r>
          </a:p>
          <a:p>
            <a:pPr lvl="1"/>
            <a:r>
              <a:rPr lang="es-ES" dirty="0" smtClean="0"/>
              <a:t>Pintura exenta</a:t>
            </a:r>
          </a:p>
          <a:p>
            <a:r>
              <a:rPr lang="es-ES" dirty="0" smtClean="0"/>
              <a:t>Localización espacio temporal</a:t>
            </a:r>
          </a:p>
          <a:p>
            <a:r>
              <a:rPr lang="es-ES" dirty="0" smtClean="0"/>
              <a:t>Título, autor y escuela (si hubiera)</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sz="half" idx="1"/>
          </p:nvPr>
        </p:nvSpPr>
        <p:spPr>
          <a:xfrm>
            <a:off x="301752" y="1371600"/>
            <a:ext cx="4038600" cy="5057796"/>
          </a:xfrm>
        </p:spPr>
        <p:txBody>
          <a:bodyPr>
            <a:normAutofit fontScale="92500" lnSpcReduction="10000"/>
          </a:bodyPr>
          <a:lstStyle/>
          <a:p>
            <a:pPr algn="ctr">
              <a:buNone/>
            </a:pPr>
            <a:r>
              <a:rPr lang="es-ES" i="1" dirty="0" smtClean="0"/>
              <a:t>El Renacimiento constituyó una etapa principal de la Historia del arte, enlazando lo medieval con lo moderno.  La siguiente pintura exenta nos sitúa en la Florencia del renacimiento, concretamente en el siglo XV  (llamado </a:t>
            </a:r>
            <a:r>
              <a:rPr lang="es-ES" dirty="0" err="1" smtClean="0"/>
              <a:t>Quattrocento</a:t>
            </a:r>
            <a:r>
              <a:rPr lang="es-ES" i="1" dirty="0" smtClean="0"/>
              <a:t>). Se trata de la </a:t>
            </a:r>
            <a:r>
              <a:rPr lang="es-ES" dirty="0" smtClean="0"/>
              <a:t>Virgen de la granada, </a:t>
            </a:r>
            <a:r>
              <a:rPr lang="es-ES" i="1" dirty="0" smtClean="0"/>
              <a:t>obra de Sandro Botticelli, que perteneció a la escuela florentina. </a:t>
            </a:r>
          </a:p>
          <a:p>
            <a:pPr>
              <a:buNone/>
            </a:pPr>
            <a:endParaRPr lang="es-ES" dirty="0"/>
          </a:p>
        </p:txBody>
      </p:sp>
      <p:pic>
        <p:nvPicPr>
          <p:cNvPr id="5" name="4 Marcador de contenido" descr="300px-Botticelli,_madonna_della_melagrana_01.jpg"/>
          <p:cNvPicPr>
            <a:picLocks noGrp="1" noChangeAspect="1"/>
          </p:cNvPicPr>
          <p:nvPr>
            <p:ph sz="half" idx="2"/>
          </p:nvPr>
        </p:nvPicPr>
        <p:blipFill>
          <a:blip r:embed="rId2"/>
          <a:stretch>
            <a:fillRect/>
          </a:stretch>
        </p:blipFill>
        <p:spPr>
          <a:xfrm>
            <a:off x="4643438" y="1643050"/>
            <a:ext cx="4243420" cy="439259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ANÁLISIS TÉCNICO Y FORMAL</a:t>
            </a:r>
            <a:endParaRPr lang="es-ES" b="1" dirty="0"/>
          </a:p>
        </p:txBody>
      </p:sp>
      <p:sp>
        <p:nvSpPr>
          <p:cNvPr id="3" name="2 Marcador de contenido"/>
          <p:cNvSpPr>
            <a:spLocks noGrp="1"/>
          </p:cNvSpPr>
          <p:nvPr>
            <p:ph sz="quarter" idx="1"/>
          </p:nvPr>
        </p:nvSpPr>
        <p:spPr/>
        <p:txBody>
          <a:bodyPr/>
          <a:lstStyle/>
          <a:p>
            <a:r>
              <a:rPr lang="es-ES" dirty="0" smtClean="0"/>
              <a:t>Análisis temático </a:t>
            </a:r>
          </a:p>
          <a:p>
            <a:pPr lvl="1"/>
            <a:r>
              <a:rPr lang="es-ES" dirty="0" smtClean="0"/>
              <a:t>Pintura religiosa, mitológica, social, paisaje, etc.</a:t>
            </a:r>
          </a:p>
          <a:p>
            <a:pPr lvl="1"/>
            <a:r>
              <a:rPr lang="es-ES" dirty="0" smtClean="0"/>
              <a:t>¿Qué nos representa la obra? ¿Quiénes son sus personajes?</a:t>
            </a:r>
          </a:p>
          <a:p>
            <a:r>
              <a:rPr lang="es-ES" dirty="0" smtClean="0"/>
              <a:t>Material: lienzo, papel, muro, etc.</a:t>
            </a:r>
          </a:p>
          <a:p>
            <a:r>
              <a:rPr lang="es-ES" dirty="0" smtClean="0"/>
              <a:t>Técnica:</a:t>
            </a:r>
          </a:p>
          <a:p>
            <a:pPr lvl="1"/>
            <a:r>
              <a:rPr lang="es-ES" dirty="0" smtClean="0"/>
              <a:t>Sobre muro         fresco </a:t>
            </a:r>
          </a:p>
          <a:p>
            <a:pPr lvl="1"/>
            <a:r>
              <a:rPr lang="es-ES" dirty="0" smtClean="0"/>
              <a:t>Sobre madera y lienzo         temple y óleo </a:t>
            </a:r>
          </a:p>
          <a:p>
            <a:pPr lvl="1"/>
            <a:r>
              <a:rPr lang="es-ES" dirty="0" smtClean="0"/>
              <a:t>Sobre papel          acuarela y pastel </a:t>
            </a:r>
          </a:p>
          <a:p>
            <a:endParaRPr lang="es-ES" dirty="0"/>
          </a:p>
        </p:txBody>
      </p:sp>
      <p:cxnSp>
        <p:nvCxnSpPr>
          <p:cNvPr id="5" name="4 Conector recto de flecha"/>
          <p:cNvCxnSpPr/>
          <p:nvPr/>
        </p:nvCxnSpPr>
        <p:spPr>
          <a:xfrm>
            <a:off x="2500298" y="400050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3786182" y="4427544"/>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2571736" y="4856172"/>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descr="D:\Documents\leonardo-da-vinci-para-ninos.jpg"/>
          <p:cNvPicPr>
            <a:picLocks noChangeAspect="1" noChangeArrowheads="1"/>
          </p:cNvPicPr>
          <p:nvPr/>
        </p:nvPicPr>
        <p:blipFill>
          <a:blip r:embed="rId2"/>
          <a:srcRect/>
          <a:stretch>
            <a:fillRect/>
          </a:stretch>
        </p:blipFill>
        <p:spPr bwMode="auto">
          <a:xfrm>
            <a:off x="6143636" y="3500438"/>
            <a:ext cx="2771788" cy="27717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4 Marcador de contenido" descr="San-Clemente-de-Tahull.jpg"/>
          <p:cNvPicPr>
            <a:picLocks noGrp="1" noChangeAspect="1"/>
          </p:cNvPicPr>
          <p:nvPr>
            <p:ph sz="half" idx="1"/>
          </p:nvPr>
        </p:nvPicPr>
        <p:blipFill>
          <a:blip r:embed="rId2"/>
          <a:stretch>
            <a:fillRect/>
          </a:stretch>
        </p:blipFill>
        <p:spPr>
          <a:xfrm>
            <a:off x="214282" y="1571612"/>
            <a:ext cx="4286279" cy="4643470"/>
          </a:xfrm>
        </p:spPr>
      </p:pic>
      <p:sp>
        <p:nvSpPr>
          <p:cNvPr id="4" name="3 Marcador de contenido"/>
          <p:cNvSpPr>
            <a:spLocks noGrp="1"/>
          </p:cNvSpPr>
          <p:nvPr>
            <p:ph sz="half" idx="2"/>
          </p:nvPr>
        </p:nvSpPr>
        <p:spPr>
          <a:xfrm>
            <a:off x="4786314" y="1371600"/>
            <a:ext cx="4052886" cy="4914920"/>
          </a:xfrm>
        </p:spPr>
        <p:txBody>
          <a:bodyPr>
            <a:normAutofit fontScale="92500"/>
          </a:bodyPr>
          <a:lstStyle/>
          <a:p>
            <a:pPr algn="ctr">
              <a:buNone/>
            </a:pPr>
            <a:r>
              <a:rPr lang="es-ES" i="1" dirty="0" smtClean="0"/>
              <a:t>	La imagen nos representa a Cristo majestad, sosteniendo la Biblia y bendiciendo con la mano derecha. A su vez, se encuentra rodeado de los tetramorfos y algunos ángeles. Al estar hecha sobre el ábside de un muro, su técnica es la del fresco, que consiste en disolver el color en agua, sobre un fondo de cal y yeso.</a:t>
            </a:r>
            <a:endParaRPr lang="es-E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ACADEMIA\ESQUEMAS ARTE\pintura románic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ANÁLISIS TÉCNICO Y FORMAL</a:t>
            </a:r>
            <a:endParaRPr lang="es-ES" b="1" dirty="0"/>
          </a:p>
        </p:txBody>
      </p:sp>
      <p:sp>
        <p:nvSpPr>
          <p:cNvPr id="3" name="2 Marcador de contenido"/>
          <p:cNvSpPr>
            <a:spLocks noGrp="1"/>
          </p:cNvSpPr>
          <p:nvPr>
            <p:ph sz="quarter" idx="1"/>
          </p:nvPr>
        </p:nvSpPr>
        <p:spPr/>
        <p:txBody>
          <a:bodyPr>
            <a:normAutofit fontScale="92500" lnSpcReduction="10000"/>
          </a:bodyPr>
          <a:lstStyle/>
          <a:p>
            <a:r>
              <a:rPr lang="es-ES" dirty="0" smtClean="0"/>
              <a:t>Elementos y composición:</a:t>
            </a:r>
          </a:p>
          <a:p>
            <a:pPr lvl="1"/>
            <a:r>
              <a:rPr lang="es-ES" dirty="0" smtClean="0"/>
              <a:t>Línea: predominio del dibujo  (razón) o del color</a:t>
            </a:r>
          </a:p>
          <a:p>
            <a:pPr lvl="1"/>
            <a:r>
              <a:rPr lang="es-ES" dirty="0" smtClean="0"/>
              <a:t>Volumen: viene dado principalmente por el movimiento</a:t>
            </a:r>
          </a:p>
          <a:p>
            <a:pPr lvl="2"/>
            <a:r>
              <a:rPr lang="es-ES" sz="2200" dirty="0" smtClean="0"/>
              <a:t>Hieratismo, emociones</a:t>
            </a:r>
          </a:p>
          <a:p>
            <a:pPr lvl="2"/>
            <a:r>
              <a:rPr lang="es-ES" sz="2200" dirty="0" smtClean="0"/>
              <a:t>Existencia o no de estudio anatómico</a:t>
            </a:r>
          </a:p>
          <a:p>
            <a:pPr lvl="1"/>
            <a:r>
              <a:rPr lang="es-ES" dirty="0" smtClean="0"/>
              <a:t>Luz: de dónde viene</a:t>
            </a:r>
          </a:p>
          <a:p>
            <a:pPr lvl="2"/>
            <a:r>
              <a:rPr lang="es-ES" sz="2200" dirty="0" smtClean="0"/>
              <a:t>Claroscuro</a:t>
            </a:r>
          </a:p>
          <a:p>
            <a:pPr lvl="2"/>
            <a:r>
              <a:rPr lang="es-ES" sz="2200" dirty="0" smtClean="0"/>
              <a:t>Función de la luz</a:t>
            </a:r>
          </a:p>
          <a:p>
            <a:pPr lvl="1"/>
            <a:r>
              <a:rPr lang="es-ES" dirty="0" smtClean="0"/>
              <a:t>Espacio: cómo se representa la perspectiva </a:t>
            </a:r>
          </a:p>
          <a:p>
            <a:pPr lvl="1"/>
            <a:r>
              <a:rPr lang="es-ES" dirty="0" smtClean="0"/>
              <a:t>Color: predominio de colores cálidos o fríos</a:t>
            </a:r>
          </a:p>
          <a:p>
            <a:pPr lvl="1"/>
            <a:r>
              <a:rPr lang="es-ES" dirty="0" smtClean="0"/>
              <a:t>Composición: organización de los elementos</a:t>
            </a:r>
          </a:p>
          <a:p>
            <a:pPr lvl="2"/>
            <a:r>
              <a:rPr lang="es-ES" sz="2200" dirty="0" smtClean="0"/>
              <a:t>Simétrica, abierta o cerrada</a:t>
            </a:r>
          </a:p>
          <a:p>
            <a:pPr lvl="1"/>
            <a:r>
              <a:rPr lang="es-ES" dirty="0" smtClean="0"/>
              <a:t>Proporción: diferenciación jerárquica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Tondo_Doni,_por_Miguel_Ángel.jpg"/>
          <p:cNvPicPr>
            <a:picLocks noChangeAspect="1" noChangeArrowheads="1"/>
          </p:cNvPicPr>
          <p:nvPr/>
        </p:nvPicPr>
        <p:blipFill>
          <a:blip r:embed="rId2"/>
          <a:srcRect/>
          <a:stretch>
            <a:fillRect/>
          </a:stretch>
        </p:blipFill>
        <p:spPr bwMode="auto">
          <a:xfrm>
            <a:off x="1000100" y="24908"/>
            <a:ext cx="7215238" cy="6833092"/>
          </a:xfrm>
          <a:prstGeom prst="rect">
            <a:avLst/>
          </a:prstGeom>
          <a:noFill/>
        </p:spPr>
      </p:pic>
      <p:sp>
        <p:nvSpPr>
          <p:cNvPr id="3" name="2 Triángulo isósceles"/>
          <p:cNvSpPr/>
          <p:nvPr/>
        </p:nvSpPr>
        <p:spPr>
          <a:xfrm>
            <a:off x="1785918" y="0"/>
            <a:ext cx="5500726" cy="5643578"/>
          </a:xfrm>
          <a:prstGeom prst="triangl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onector"/>
          <p:cNvSpPr/>
          <p:nvPr/>
        </p:nvSpPr>
        <p:spPr>
          <a:xfrm>
            <a:off x="6858016" y="1857364"/>
            <a:ext cx="642942" cy="928694"/>
          </a:xfrm>
          <a:prstGeom prst="flowChartConnec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onector"/>
          <p:cNvSpPr/>
          <p:nvPr/>
        </p:nvSpPr>
        <p:spPr>
          <a:xfrm>
            <a:off x="2285984" y="1714488"/>
            <a:ext cx="642942" cy="928694"/>
          </a:xfrm>
          <a:prstGeom prst="flowChartConnector">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16 Conector recto de flecha"/>
          <p:cNvCxnSpPr/>
          <p:nvPr/>
        </p:nvCxnSpPr>
        <p:spPr>
          <a:xfrm rot="10800000" flipV="1">
            <a:off x="4714876" y="2357430"/>
            <a:ext cx="714380" cy="21431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rot="10800000">
            <a:off x="3786182" y="2143115"/>
            <a:ext cx="857256" cy="428628"/>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20 Rectángulo"/>
          <p:cNvSpPr/>
          <p:nvPr/>
        </p:nvSpPr>
        <p:spPr>
          <a:xfrm>
            <a:off x="2928926" y="500042"/>
            <a:ext cx="3357586" cy="5786478"/>
          </a:xfrm>
          <a:prstGeom prst="rect">
            <a:avLst/>
          </a:prstGeom>
          <a:noFill/>
          <a:ln w="57150">
            <a:solidFill>
              <a:schemeClr val="accent2">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1347766" y="1571612"/>
            <a:ext cx="1152532" cy="1652598"/>
          </a:xfrm>
          <a:prstGeom prst="rect">
            <a:avLst/>
          </a:prstGeom>
          <a:noFill/>
          <a:ln w="57150">
            <a:solidFill>
              <a:schemeClr val="accent2">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Rectángulo"/>
          <p:cNvSpPr/>
          <p:nvPr/>
        </p:nvSpPr>
        <p:spPr>
          <a:xfrm>
            <a:off x="6500826" y="857232"/>
            <a:ext cx="642942" cy="581028"/>
          </a:xfrm>
          <a:prstGeom prst="rect">
            <a:avLst/>
          </a:prstGeom>
          <a:noFill/>
          <a:ln w="57150">
            <a:solidFill>
              <a:schemeClr val="accent2">
                <a:lumMod val="60000"/>
                <a:lumOff val="4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4" name="23 Conector recto de flecha"/>
          <p:cNvCxnSpPr/>
          <p:nvPr/>
        </p:nvCxnSpPr>
        <p:spPr>
          <a:xfrm rot="16200000" flipV="1">
            <a:off x="3638544" y="933432"/>
            <a:ext cx="571504" cy="41910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428596" y="3857628"/>
            <a:ext cx="4143404" cy="1214446"/>
          </a:xfrm>
          <a:prstGeom prst="straightConnector1">
            <a:avLst/>
          </a:prstGeom>
          <a:ln w="57150">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rot="10800000">
            <a:off x="5214942" y="3857628"/>
            <a:ext cx="3500462" cy="642942"/>
          </a:xfrm>
          <a:prstGeom prst="straightConnector1">
            <a:avLst/>
          </a:prstGeom>
          <a:ln w="57150">
            <a:solidFill>
              <a:srgbClr val="7030A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D:\Documents\Leonardo_Da_Vinci_-_Vergine_delle_Rocce_(Louvre).jpg"/>
          <p:cNvPicPr/>
          <p:nvPr/>
        </p:nvPicPr>
        <p:blipFill>
          <a:blip r:embed="rId2" cstate="print"/>
          <a:srcRect/>
          <a:stretch>
            <a:fillRect/>
          </a:stretch>
        </p:blipFill>
        <p:spPr bwMode="auto">
          <a:xfrm>
            <a:off x="2214546" y="0"/>
            <a:ext cx="51435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Weyden-descendimiento-prado-Ca-1435.jpg"/>
          <p:cNvPicPr>
            <a:picLocks noChangeAspect="1" noChangeArrowheads="1"/>
          </p:cNvPicPr>
          <p:nvPr/>
        </p:nvPicPr>
        <p:blipFill>
          <a:blip r:embed="rId2" cstate="print"/>
          <a:srcRect/>
          <a:stretch>
            <a:fillRect/>
          </a:stretch>
        </p:blipFill>
        <p:spPr bwMode="auto">
          <a:xfrm>
            <a:off x="-32" y="0"/>
            <a:ext cx="9144032" cy="686031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S"/>
          </a:p>
        </p:txBody>
      </p:sp>
      <p:sp>
        <p:nvSpPr>
          <p:cNvPr id="3" name="2 Título"/>
          <p:cNvSpPr>
            <a:spLocks noGrp="1"/>
          </p:cNvSpPr>
          <p:nvPr>
            <p:ph type="ctrTitle"/>
          </p:nvPr>
        </p:nvSpPr>
        <p:spPr/>
        <p:txBody>
          <a:bodyPr/>
          <a:lstStyle/>
          <a:p>
            <a:r>
              <a:rPr lang="es-ES" b="1" dirty="0" smtClean="0"/>
              <a:t>CURIOSIDADES SOBRE PINTURA</a:t>
            </a:r>
            <a:endParaRPr lang="es-ES" b="1" dirty="0"/>
          </a:p>
        </p:txBody>
      </p:sp>
      <p:pic>
        <p:nvPicPr>
          <p:cNvPr id="1026" name="Picture 2" descr="D:\Documents\labios-mona-lisa.png"/>
          <p:cNvPicPr>
            <a:picLocks noChangeAspect="1" noChangeArrowheads="1"/>
          </p:cNvPicPr>
          <p:nvPr/>
        </p:nvPicPr>
        <p:blipFill>
          <a:blip r:embed="rId2"/>
          <a:srcRect/>
          <a:stretch>
            <a:fillRect/>
          </a:stretch>
        </p:blipFill>
        <p:spPr bwMode="auto">
          <a:xfrm>
            <a:off x="1928794" y="2786059"/>
            <a:ext cx="5286382" cy="35242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Miguel Ángel</a:t>
            </a:r>
            <a:endParaRPr lang="es-ES" b="1" dirty="0"/>
          </a:p>
        </p:txBody>
      </p:sp>
      <p:sp>
        <p:nvSpPr>
          <p:cNvPr id="3" name="2 Marcador de contenido"/>
          <p:cNvSpPr>
            <a:spLocks noGrp="1"/>
          </p:cNvSpPr>
          <p:nvPr>
            <p:ph sz="quarter" idx="1"/>
          </p:nvPr>
        </p:nvSpPr>
        <p:spPr/>
        <p:txBody>
          <a:bodyPr/>
          <a:lstStyle/>
          <a:p>
            <a:r>
              <a:rPr lang="es-ES" dirty="0" smtClean="0"/>
              <a:t>Fuerte carácter y enfrentamientos con otros artistas</a:t>
            </a:r>
          </a:p>
          <a:p>
            <a:r>
              <a:rPr lang="es-ES" dirty="0" smtClean="0"/>
              <a:t>Curiosidades de la Capilla Sixtina </a:t>
            </a:r>
          </a:p>
          <a:p>
            <a:endParaRPr lang="es-ES" dirty="0"/>
          </a:p>
        </p:txBody>
      </p:sp>
      <p:pic>
        <p:nvPicPr>
          <p:cNvPr id="7" name="6 Imagen" descr="cef63e13capilla_sixtina_ciudad_del_vaticano.jpg"/>
          <p:cNvPicPr>
            <a:picLocks noChangeAspect="1"/>
          </p:cNvPicPr>
          <p:nvPr/>
        </p:nvPicPr>
        <p:blipFill>
          <a:blip r:embed="rId2"/>
          <a:stretch>
            <a:fillRect/>
          </a:stretch>
        </p:blipFill>
        <p:spPr>
          <a:xfrm>
            <a:off x="2143108" y="3041806"/>
            <a:ext cx="4905388" cy="328661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1200px-Creación_de_Adán_(Miguel_Ángel).jpg"/>
          <p:cNvPicPr>
            <a:picLocks noChangeAspect="1" noChangeArrowheads="1"/>
          </p:cNvPicPr>
          <p:nvPr/>
        </p:nvPicPr>
        <p:blipFill>
          <a:blip r:embed="rId2"/>
          <a:srcRect/>
          <a:stretch>
            <a:fillRect/>
          </a:stretch>
        </p:blipFill>
        <p:spPr bwMode="auto">
          <a:xfrm>
            <a:off x="714348" y="214290"/>
            <a:ext cx="7715264" cy="3504016"/>
          </a:xfrm>
          <a:prstGeom prst="rect">
            <a:avLst/>
          </a:prstGeom>
          <a:noFill/>
        </p:spPr>
      </p:pic>
      <p:pic>
        <p:nvPicPr>
          <p:cNvPr id="2051" name="Picture 3" descr="D:\Documents\biagiodacesana-kLOI--620x349@abc.jpg"/>
          <p:cNvPicPr>
            <a:picLocks noChangeAspect="1" noChangeArrowheads="1"/>
          </p:cNvPicPr>
          <p:nvPr/>
        </p:nvPicPr>
        <p:blipFill>
          <a:blip r:embed="rId3"/>
          <a:srcRect/>
          <a:stretch>
            <a:fillRect/>
          </a:stretch>
        </p:blipFill>
        <p:spPr bwMode="auto">
          <a:xfrm>
            <a:off x="2089153" y="3857628"/>
            <a:ext cx="4840301" cy="2465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cuments\jesucristo virgen maria juicio final frescos capilla sixtina miguel angel buonarroti tecnica buon fresco colores Biagio de Cesana 495.jpg"/>
          <p:cNvPicPr>
            <a:picLocks noChangeAspect="1" noChangeArrowheads="1"/>
          </p:cNvPicPr>
          <p:nvPr/>
        </p:nvPicPr>
        <p:blipFill>
          <a:blip r:embed="rId2"/>
          <a:srcRect/>
          <a:stretch>
            <a:fillRect/>
          </a:stretch>
        </p:blipFill>
        <p:spPr bwMode="auto">
          <a:xfrm>
            <a:off x="2684196" y="142852"/>
            <a:ext cx="4245242" cy="658655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juicio_final_miguel_angel_capilla_sixtina_cristo_maria.jpg"/>
          <p:cNvPicPr>
            <a:picLocks noChangeAspect="1" noChangeArrowheads="1"/>
          </p:cNvPicPr>
          <p:nvPr/>
        </p:nvPicPr>
        <p:blipFill>
          <a:blip r:embed="rId2"/>
          <a:srcRect/>
          <a:stretch>
            <a:fillRect/>
          </a:stretch>
        </p:blipFill>
        <p:spPr bwMode="auto">
          <a:xfrm>
            <a:off x="936816" y="285728"/>
            <a:ext cx="7278522" cy="596838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ACADEMIA\ESQUEMAS ARTE\pintura gótica.jpg"/>
          <p:cNvPicPr>
            <a:picLocks noChangeAspect="1" noChangeArrowheads="1"/>
          </p:cNvPicPr>
          <p:nvPr/>
        </p:nvPicPr>
        <p:blipFill>
          <a:blip r:embed="rId2"/>
          <a:srcRect/>
          <a:stretch>
            <a:fillRect/>
          </a:stretch>
        </p:blipFill>
        <p:spPr bwMode="auto">
          <a:xfrm>
            <a:off x="-1" y="142852"/>
            <a:ext cx="9144001" cy="65722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cuments\ACADEMIA\ESQUEMAS ARTE\pintura gótica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Documents\ACADEMIA\ESQUEMAS ARTE\pintura quattrocen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Documents\ACADEMIA\ESQUEMAS ARTE\pintura cinquecent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ocuments\ACADEMIA\ESQUEMAS ARTE\pintura barroc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ocuments\ACADEMIA\ESQUEMAS ARTE\pintura Caravaggio.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cuments\ACADEMIA\ESQUEMAS ARTE\pintura barroca español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1171</TotalTime>
  <Words>284</Words>
  <Application>Microsoft Office PowerPoint</Application>
  <PresentationFormat>Presentación en pantalla (4:3)</PresentationFormat>
  <Paragraphs>44</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Civil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TUTORÍA COMENTARIO DE PINTURA</vt:lpstr>
      <vt:lpstr>METODOLOGÍA COMENTARIO DE PINTURA</vt:lpstr>
      <vt:lpstr>IDENTIFICACIÓN Y CLASIFICACIÓN</vt:lpstr>
      <vt:lpstr>Diapositiva 17</vt:lpstr>
      <vt:lpstr>ANÁLISIS TÉCNICO Y FORMAL</vt:lpstr>
      <vt:lpstr>Diapositiva 19</vt:lpstr>
      <vt:lpstr>ANÁLISIS TÉCNICO Y FORMAL</vt:lpstr>
      <vt:lpstr>Diapositiva 21</vt:lpstr>
      <vt:lpstr>Diapositiva 22</vt:lpstr>
      <vt:lpstr>Diapositiva 23</vt:lpstr>
      <vt:lpstr>CURIOSIDADES SOBRE PINTURA</vt:lpstr>
      <vt:lpstr>Miguel Ángel</vt:lpstr>
      <vt:lpstr>Diapositiva 26</vt:lpstr>
      <vt:lpstr>Diapositiva 27</vt:lpstr>
      <vt:lpstr>Diapositiva 28</vt:lpstr>
    </vt:vector>
  </TitlesOfParts>
  <Company>Usuario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TUTORÍA COMENTARIO DE PINTURA</dc:title>
  <dc:creator>Usuario</dc:creator>
  <cp:lastModifiedBy>Usuario</cp:lastModifiedBy>
  <cp:revision>117</cp:revision>
  <dcterms:created xsi:type="dcterms:W3CDTF">2020-01-10T09:31:27Z</dcterms:created>
  <dcterms:modified xsi:type="dcterms:W3CDTF">2020-01-30T09:38:04Z</dcterms:modified>
</cp:coreProperties>
</file>